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12" r:id="rId55"/>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70"/>
    <p:restoredTop sz="94613"/>
  </p:normalViewPr>
  <p:slideViewPr>
    <p:cSldViewPr>
      <p:cViewPr varScale="1">
        <p:scale>
          <a:sx n="121" d="100"/>
          <a:sy n="121" d="100"/>
        </p:scale>
        <p:origin x="168" y="125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8130"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normAutofit/>
          </a:bodyPr>
          <a:lstStyle/>
          <a:p>
            <a:pPr>
              <a:defRPr/>
            </a:pPr>
            <a:r>
              <a:rPr lang="en-US" dirty="0" smtClean="0"/>
              <a:t>So, just below the toolbar is a header panel with an ideogram representation of the current chromosome, along with a genome coordinate ruler that indicates the size of the region in view. </a:t>
            </a:r>
          </a:p>
          <a:p>
            <a:pPr>
              <a:defRPr/>
            </a:pPr>
            <a:endParaRPr lang="en-US" dirty="0" smtClean="0"/>
          </a:p>
          <a:p>
            <a:pPr>
              <a:defRPr/>
            </a:pPr>
            <a:r>
              <a:rPr lang="en-US" dirty="0" smtClean="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smtClean="0"/>
          </a:p>
          <a:p>
            <a:pPr>
              <a:defRPr/>
            </a:pPr>
            <a:r>
              <a:rPr lang="en-US" dirty="0" smtClean="0"/>
              <a:t>At the bottom, we see genome features loaded by default, in this case </a:t>
            </a:r>
            <a:r>
              <a:rPr lang="en-US" dirty="0" err="1" smtClean="0"/>
              <a:t>RefSeq</a:t>
            </a:r>
            <a:r>
              <a:rPr lang="en-US" dirty="0" smtClean="0"/>
              <a:t> gene annotations.</a:t>
            </a:r>
            <a:endParaRPr lang="en-US" dirty="0"/>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normAutofit/>
          </a:bodyPr>
          <a:lstStyle/>
          <a:p>
            <a:pPr>
              <a:defRPr/>
            </a:pPr>
            <a:r>
              <a:rPr lang="en-US" dirty="0" smtClean="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smtClean="0"/>
          </a:p>
          <a:p>
            <a:pPr>
              <a:defRPr/>
            </a:pPr>
            <a:r>
              <a:rPr lang="en-US" dirty="0" smtClean="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smtClean="0"/>
              <a:t>phred</a:t>
            </a:r>
            <a:r>
              <a:rPr lang="en-US" dirty="0" smtClean="0"/>
              <a:t>) score. This is the default coloring scheme for read bases, and has the effect of emphasizing high-quality mismatches.</a:t>
            </a:r>
          </a:p>
          <a:p>
            <a:pPr>
              <a:defRPr/>
            </a:pPr>
            <a:endParaRPr lang="en-US" dirty="0" smtClean="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089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7890"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209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99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r>
              <a:rPr lang="en-US" dirty="0" smtClean="0"/>
              <a:t>Data files are loaded into IGV by: </a:t>
            </a:r>
          </a:p>
          <a:p>
            <a:pPr marL="285750" indent="-285750">
              <a:buFontTx/>
              <a:buAutoNum type="romanLcParenBoth"/>
              <a:defRPr/>
            </a:pPr>
            <a:r>
              <a:rPr lang="en-US" dirty="0" smtClean="0"/>
              <a:t>using the built-in file browser to select a file on the local file system, </a:t>
            </a:r>
          </a:p>
          <a:p>
            <a:pPr marL="285750" indent="-285750">
              <a:buFontTx/>
              <a:buAutoNum type="romanLcParenBoth"/>
              <a:defRPr/>
            </a:pPr>
            <a:r>
              <a:rPr lang="en-US" dirty="0" smtClean="0"/>
              <a:t>entering the URL of a file accessible over a network via HTTP or FTP, </a:t>
            </a:r>
          </a:p>
          <a:p>
            <a:pPr marL="285750" indent="-285750">
              <a:buFontTx/>
              <a:buAutoNum type="romanLcParenBoth"/>
              <a:defRPr/>
            </a:pPr>
            <a:r>
              <a:rPr lang="en-US" dirty="0" smtClean="0"/>
              <a:t>selecting entries from the ‘File &gt; Load from Server’ menu. </a:t>
            </a:r>
          </a:p>
          <a:p>
            <a:pPr marL="285750" indent="-285750">
              <a:buFontTx/>
              <a:buAutoNum type="romanLcParenBoth"/>
              <a:defRPr/>
            </a:pPr>
            <a:r>
              <a:rPr lang="en-US" dirty="0" smtClean="0"/>
              <a:t>## entering the URL of a Distributed Annotation System (DAS) feature source [18] or </a:t>
            </a:r>
          </a:p>
          <a:p>
            <a:pPr marL="285750" indent="-285750">
              <a:buFontTx/>
              <a:buAutoNum type="romanLcParenBoth"/>
              <a:defRPr/>
            </a:pPr>
            <a:endParaRPr lang="en-US" dirty="0" smtClean="0"/>
          </a:p>
          <a:p>
            <a:pPr marL="285750" indent="-285750">
              <a:buFontTx/>
              <a:buAutoNum type="romanLcParenBoth"/>
              <a:defRPr/>
            </a:pPr>
            <a:endParaRPr lang="en-US" dirty="0" smtClean="0"/>
          </a:p>
          <a:p>
            <a:pPr>
              <a:defRPr/>
            </a:pPr>
            <a:r>
              <a:rPr lang="en-US" dirty="0" smtClean="0"/>
              <a:t>By default, the menu provides access to data and annotation files that are hosted at the Broad Institute for viewing in IGV. So in this example, we are loading </a:t>
            </a:r>
            <a:r>
              <a:rPr lang="en-US" dirty="0" err="1" smtClean="0"/>
              <a:t>ChIP</a:t>
            </a:r>
            <a:r>
              <a:rPr lang="en-US" dirty="0" smtClean="0"/>
              <a:t> data representing various epigenetic marks done for one individual.</a:t>
            </a:r>
            <a:endParaRPr lang="en-US" dirty="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4"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github.com/griffithlab/rnaseq_tutorial/wiki/IGV-Tutoria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35568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smtClean="0"/>
              <a:t>How far do you need to        zoom in to see the alignments?</a:t>
            </a:r>
            <a:endParaRPr lang="en-US" sz="2000" dirty="0"/>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a:t>
            </a:r>
            <a:r>
              <a:rPr lang="en-US" sz="2000" b="1" dirty="0" smtClean="0">
                <a:solidFill>
                  <a:schemeClr val="bg1"/>
                </a:solidFill>
                <a:latin typeface="Calibri" charset="0"/>
                <a:cs typeface="Segoe UI" charset="0"/>
              </a:rPr>
              <a:t>Integrative </a:t>
            </a:r>
            <a:r>
              <a:rPr lang="en-US" sz="2000" b="1" dirty="0">
                <a:solidFill>
                  <a:schemeClr val="bg1"/>
                </a:solidFill>
                <a:latin typeface="Calibri" charset="0"/>
                <a:cs typeface="Segoe UI" charset="0"/>
              </a:rPr>
              <a:t>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 Jason </a:t>
            </a:r>
            <a:r>
              <a:rPr lang="en-US" sz="1600" dirty="0" smtClean="0">
                <a:latin typeface="Calibri"/>
                <a:ea typeface="+mj-ea"/>
                <a:cs typeface="Calibri"/>
              </a:rPr>
              <a:t>Walker, Alex Wagner</a:t>
            </a:r>
            <a:endParaRPr lang="en-US" sz="1600" dirty="0" smtClean="0">
              <a:latin typeface="Calibri"/>
              <a:ea typeface="+mj-ea"/>
              <a:cs typeface="Calibri"/>
            </a:endParaRP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a:t>
            </a:r>
            <a:r>
              <a:rPr lang="en-US" sz="1400" dirty="0" smtClean="0">
                <a:ln w="1270">
                  <a:solidFill>
                    <a:schemeClr val="tx1">
                      <a:alpha val="38000"/>
                    </a:schemeClr>
                  </a:solidFill>
                </a:ln>
                <a:latin typeface="Calibri"/>
                <a:ea typeface="+mn-ea"/>
                <a:cs typeface="Calibri"/>
              </a:rPr>
              <a:t>7- 20, 2016</a:t>
            </a:r>
            <a:endParaRPr lang="en-US" sz="1400" dirty="0" smtClean="0">
              <a:ln w="1270">
                <a:solidFill>
                  <a:schemeClr val="tx1">
                    <a:alpha val="38000"/>
                  </a:schemeClr>
                </a:solidFill>
              </a:ln>
              <a:latin typeface="Calibri"/>
              <a:ea typeface="+mn-ea"/>
              <a:cs typeface="Calibri"/>
            </a:endParaRP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a:t>
            </a:r>
            <a:r>
              <a:rPr lang="en-US" dirty="0" smtClean="0"/>
              <a:t>events:</a:t>
            </a:r>
            <a:endParaRPr lang="en-US" dirty="0"/>
          </a:p>
          <a:p>
            <a:pPr marL="746125" indent="-233363" eaLnBrk="1" hangingPunct="1">
              <a:lnSpc>
                <a:spcPct val="80000"/>
              </a:lnSpc>
              <a:spcBef>
                <a:spcPts val="1200"/>
              </a:spcBef>
              <a:buFont typeface="Arial"/>
              <a:buChar char="•"/>
              <a:defRPr/>
            </a:pPr>
            <a:r>
              <a:rPr lang="en-US" dirty="0" smtClean="0"/>
              <a:t>Inversions</a:t>
            </a:r>
            <a:endParaRPr lang="en-US" dirty="0"/>
          </a:p>
          <a:p>
            <a:pPr marL="746125" indent="-233363" eaLnBrk="1" hangingPunct="1">
              <a:lnSpc>
                <a:spcPct val="80000"/>
              </a:lnSpc>
              <a:spcBef>
                <a:spcPts val="1200"/>
              </a:spcBef>
              <a:buFont typeface="Arial"/>
              <a:buChar char="•"/>
              <a:defRPr/>
            </a:pPr>
            <a:r>
              <a:rPr lang="en-US" dirty="0" smtClean="0"/>
              <a:t>Duplications</a:t>
            </a:r>
            <a:endParaRPr lang="en-US" dirty="0"/>
          </a:p>
          <a:p>
            <a:pPr marL="746125" indent="-233363" eaLnBrk="1" hangingPunct="1">
              <a:lnSpc>
                <a:spcPct val="80000"/>
              </a:lnSpc>
              <a:spcBef>
                <a:spcPts val="1200"/>
              </a:spcBef>
              <a:buFont typeface="Arial"/>
              <a:buChar char="•"/>
              <a:defRPr/>
            </a:pPr>
            <a:r>
              <a:rPr lang="en-US" dirty="0" smtClean="0"/>
              <a:t>Translocations</a:t>
            </a:r>
          </a:p>
          <a:p>
            <a:pPr marL="746125" indent="-233363" eaLnBrk="1" hangingPunct="1">
              <a:lnSpc>
                <a:spcPct val="80000"/>
              </a:lnSpc>
              <a:spcBef>
                <a:spcPts val="1200"/>
              </a:spcBef>
              <a:buFont typeface="Arial"/>
              <a:buChar char="•"/>
              <a:defRPr/>
            </a:pPr>
            <a:r>
              <a:rPr lang="en-US" dirty="0" smtClean="0"/>
              <a:t>Complex rearrangements</a:t>
            </a:r>
            <a:endParaRPr lang="en-US" dirty="0"/>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smtClean="0"/>
              <a:t>second</a:t>
            </a:r>
            <a:endParaRPr lang="en-US" dirty="0"/>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smtClean="0">
                <a:latin typeface="Calibri" charset="0"/>
                <a:ea typeface="ＭＳ Ｐゴシック" charset="0"/>
              </a:rPr>
              <a:t>IGV hands-on tutorial</a:t>
            </a:r>
          </a:p>
          <a:p>
            <a:pPr algn="ctr">
              <a:buFont typeface="Arial" charset="0"/>
              <a:buNone/>
            </a:pPr>
            <a:endParaRPr lang="en-US" sz="4400" dirty="0" smtClean="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a:t>
            </a:r>
            <a:r>
              <a:rPr lang="en-US" sz="4400" dirty="0" smtClean="0">
                <a:latin typeface="Calibri" charset="0"/>
                <a:ea typeface="ＭＳ Ｐゴシック" charset="0"/>
                <a:hlinkClick r:id="rId3"/>
              </a:rPr>
              <a:t>Tutorial</a:t>
            </a:r>
            <a:r>
              <a:rPr lang="en-US" sz="4400" dirty="0" smtClean="0">
                <a:latin typeface="Calibri" charset="0"/>
                <a:ea typeface="ＭＳ Ｐゴシック" charset="0"/>
              </a:rPr>
              <a:t> </a:t>
            </a:r>
            <a:endParaRPr lang="en-US" sz="4400" dirty="0">
              <a:latin typeface="Calibri" charset="0"/>
              <a:ea typeface="ＭＳ Ｐゴシック" charset="0"/>
            </a:endParaRP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55441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smtClean="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r>
              <a:rPr lang="en-US" dirty="0" smtClean="0">
                <a:cs typeface="Arial" charset="0"/>
              </a:rPr>
              <a:t>.</a:t>
            </a:r>
          </a:p>
          <a:p>
            <a:pPr lvl="1" eaLnBrk="1" hangingPunct="1">
              <a:spcBef>
                <a:spcPts val="2100"/>
              </a:spcBef>
              <a:buFont typeface="Arial" charset="0"/>
              <a:buChar char="•"/>
              <a:defRPr/>
            </a:pPr>
            <a:r>
              <a:rPr lang="en-US" dirty="0" smtClean="0">
                <a:cs typeface="Arial" charset="0"/>
              </a:rPr>
              <a:t>Integrate multiple data types with clinical and other sample information.</a:t>
            </a:r>
          </a:p>
          <a:p>
            <a:pPr lvl="1" eaLnBrk="1" hangingPunct="1">
              <a:spcBef>
                <a:spcPts val="2100"/>
              </a:spcBef>
              <a:buFont typeface="Arial" charset="0"/>
              <a:buChar char="•"/>
              <a:defRPr/>
            </a:pPr>
            <a:r>
              <a:rPr lang="en-US" dirty="0" smtClean="0">
                <a:cs typeface="Arial" charset="0"/>
              </a:rPr>
              <a:t>View data from multiple sources:</a:t>
            </a:r>
          </a:p>
          <a:p>
            <a:pPr lvl="2" indent="-404813" eaLnBrk="1" hangingPunct="1">
              <a:spcBef>
                <a:spcPts val="300"/>
              </a:spcBef>
              <a:buFontTx/>
              <a:buChar char="-"/>
              <a:defRPr/>
            </a:pPr>
            <a:r>
              <a:rPr lang="en-US" dirty="0" smtClean="0">
                <a:cs typeface="Arial" charset="0"/>
              </a:rPr>
              <a:t>local, remote, and “cloud-based”.</a:t>
            </a:r>
          </a:p>
          <a:p>
            <a:pPr marL="342900" lvl="1" indent="-342900" eaLnBrk="1" hangingPunct="1">
              <a:spcBef>
                <a:spcPts val="300"/>
              </a:spcBef>
              <a:buFont typeface="Arial"/>
              <a:buChar char="•"/>
              <a:defRPr/>
            </a:pPr>
            <a:endParaRPr lang="en-US" dirty="0" smtClean="0">
              <a:cs typeface="Arial" charset="0"/>
            </a:endParaRPr>
          </a:p>
          <a:p>
            <a:pPr marL="342900" lvl="1" indent="-342900" eaLnBrk="1" hangingPunct="1">
              <a:spcBef>
                <a:spcPts val="300"/>
              </a:spcBef>
              <a:buFont typeface="Arial"/>
              <a:buChar char="•"/>
              <a:defRPr/>
            </a:pPr>
            <a:r>
              <a:rPr lang="en-US" dirty="0" smtClean="0">
                <a:cs typeface="Arial" charset="0"/>
              </a:rPr>
              <a:t>Automation of specific tasks using command-line interface</a:t>
            </a:r>
          </a:p>
          <a:p>
            <a:pPr lvl="2" indent="-404813" eaLnBrk="1" hangingPunct="1">
              <a:spcBef>
                <a:spcPts val="300"/>
              </a:spcBef>
              <a:defRPr/>
            </a:pPr>
            <a:endParaRPr lang="en-US" dirty="0" smtClean="0">
              <a:cs typeface="Arial" charset="0"/>
            </a:endParaRPr>
          </a:p>
          <a:p>
            <a:pPr lvl="1" eaLnBrk="1" hangingPunct="1">
              <a:spcBef>
                <a:spcPts val="2100"/>
              </a:spcBef>
              <a:buFont typeface="Arial" charset="0"/>
              <a:buChar char="•"/>
              <a:defRPr/>
            </a:pPr>
            <a:endParaRPr lang="en-US" dirty="0" smtClean="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9856</TotalTime>
  <Words>3139</Words>
  <Application>Microsoft Macintosh PowerPoint</Application>
  <PresentationFormat>On-screen Show (4:3)</PresentationFormat>
  <Paragraphs>404</Paragraphs>
  <Slides>54</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Calibri</vt:lpstr>
      <vt:lpstr>ＭＳ Ｐゴシック</vt:lpstr>
      <vt:lpstr>Segoe UI</vt:lpstr>
      <vt:lpstr>Wingdings</vt:lpstr>
      <vt:lpstr>Arial</vt:lpstr>
      <vt:lpstr>Office Theme</vt:lpstr>
      <vt:lpstr>Advanced Sequencing Technologies &amp; Applications</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Obi</cp:lastModifiedBy>
  <cp:revision>655</cp:revision>
  <dcterms:created xsi:type="dcterms:W3CDTF">2011-11-14T19:50:16Z</dcterms:created>
  <dcterms:modified xsi:type="dcterms:W3CDTF">2016-11-10T22:41:32Z</dcterms:modified>
</cp:coreProperties>
</file>